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80" r:id="rId3"/>
    <p:sldId id="269" r:id="rId4"/>
    <p:sldId id="258" r:id="rId5"/>
    <p:sldId id="270" r:id="rId6"/>
    <p:sldId id="274" r:id="rId7"/>
    <p:sldId id="277" r:id="rId8"/>
    <p:sldId id="275" r:id="rId9"/>
    <p:sldId id="281" r:id="rId10"/>
    <p:sldId id="278" r:id="rId11"/>
    <p:sldId id="282" r:id="rId12"/>
    <p:sldId id="276" r:id="rId13"/>
    <p:sldId id="279" r:id="rId14"/>
    <p:sldId id="261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4DE"/>
    <a:srgbClr val="006472"/>
    <a:srgbClr val="47B9AF"/>
    <a:srgbClr val="019488"/>
    <a:srgbClr val="333333"/>
    <a:srgbClr val="00A99E"/>
    <a:srgbClr val="AFE8F7"/>
    <a:srgbClr val="59566E"/>
    <a:srgbClr val="4B485C"/>
    <a:srgbClr val="656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6201" autoAdjust="0"/>
  </p:normalViewPr>
  <p:slideViewPr>
    <p:cSldViewPr snapToGrid="0">
      <p:cViewPr>
        <p:scale>
          <a:sx n="75" d="100"/>
          <a:sy n="75" d="100"/>
        </p:scale>
        <p:origin x="468" y="37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980159" y="1074651"/>
            <a:ext cx="4111852" cy="2538668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00647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459DFB4-50D0-47DB-A413-E97F6BD64814}"/>
              </a:ext>
            </a:extLst>
          </p:cNvPr>
          <p:cNvCxnSpPr>
            <a:cxnSpLocks/>
          </p:cNvCxnSpPr>
          <p:nvPr userDrawn="1"/>
        </p:nvCxnSpPr>
        <p:spPr>
          <a:xfrm flipV="1">
            <a:off x="3441128" y="2577577"/>
            <a:ext cx="4527970" cy="4280248"/>
          </a:xfrm>
          <a:prstGeom prst="line">
            <a:avLst/>
          </a:prstGeom>
          <a:ln w="3175">
            <a:solidFill>
              <a:schemeClr val="accent3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0350D2C-BC77-4FEF-8671-26EB3CF948A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8459160" y="2455110"/>
            <a:ext cx="3678390" cy="3477465"/>
          </a:xfrm>
          <a:prstGeom prst="line">
            <a:avLst/>
          </a:prstGeom>
          <a:ln w="3175">
            <a:solidFill>
              <a:schemeClr val="accent3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9495BD3-46F3-48F7-AD92-EF848ECDC5E4}"/>
              </a:ext>
            </a:extLst>
          </p:cNvPr>
          <p:cNvSpPr/>
          <p:nvPr userDrawn="1"/>
        </p:nvSpPr>
        <p:spPr>
          <a:xfrm>
            <a:off x="3714634" y="2562714"/>
            <a:ext cx="8477367" cy="4297271"/>
          </a:xfrm>
          <a:custGeom>
            <a:avLst/>
            <a:gdLst>
              <a:gd name="connsiteX0" fmla="*/ 4603718 w 8477367"/>
              <a:gd name="connsiteY0" fmla="*/ 0 h 4297271"/>
              <a:gd name="connsiteX1" fmla="*/ 8477367 w 8477367"/>
              <a:gd name="connsiteY1" fmla="*/ 3615799 h 4297271"/>
              <a:gd name="connsiteX2" fmla="*/ 8477367 w 8477367"/>
              <a:gd name="connsiteY2" fmla="*/ 4297271 h 4297271"/>
              <a:gd name="connsiteX3" fmla="*/ 0 w 8477367"/>
              <a:gd name="connsiteY3" fmla="*/ 4297271 h 429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7367" h="4297271">
                <a:moveTo>
                  <a:pt x="4603718" y="0"/>
                </a:moveTo>
                <a:lnTo>
                  <a:pt x="8477367" y="3615799"/>
                </a:lnTo>
                <a:lnTo>
                  <a:pt x="8477367" y="4297271"/>
                </a:lnTo>
                <a:lnTo>
                  <a:pt x="0" y="4297271"/>
                </a:lnTo>
                <a:close/>
              </a:path>
            </a:pathLst>
          </a:custGeom>
          <a:solidFill>
            <a:schemeClr val="accent3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6E2C468-BA49-45E6-8CE5-A5B695923AF8}"/>
              </a:ext>
            </a:extLst>
          </p:cNvPr>
          <p:cNvCxnSpPr>
            <a:cxnSpLocks/>
          </p:cNvCxnSpPr>
          <p:nvPr userDrawn="1"/>
        </p:nvCxnSpPr>
        <p:spPr>
          <a:xfrm>
            <a:off x="4989007" y="-314"/>
            <a:ext cx="2330410" cy="2087215"/>
          </a:xfrm>
          <a:prstGeom prst="line">
            <a:avLst/>
          </a:prstGeom>
          <a:ln w="3175">
            <a:solidFill>
              <a:schemeClr val="accent3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C3DAA8A-9106-4B95-8CBD-389F1118C132}"/>
              </a:ext>
            </a:extLst>
          </p:cNvPr>
          <p:cNvCxnSpPr>
            <a:cxnSpLocks/>
          </p:cNvCxnSpPr>
          <p:nvPr userDrawn="1"/>
        </p:nvCxnSpPr>
        <p:spPr>
          <a:xfrm flipH="1">
            <a:off x="8785794" y="-12125"/>
            <a:ext cx="2161108" cy="2098842"/>
          </a:xfrm>
          <a:prstGeom prst="line">
            <a:avLst/>
          </a:prstGeom>
          <a:ln w="3175">
            <a:solidFill>
              <a:schemeClr val="accent3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6F6668A-1E5B-41C3-BF1A-3C8D1068666F}"/>
              </a:ext>
            </a:extLst>
          </p:cNvPr>
          <p:cNvSpPr/>
          <p:nvPr userDrawn="1"/>
        </p:nvSpPr>
        <p:spPr>
          <a:xfrm rot="18900000">
            <a:off x="5440160" y="4047867"/>
            <a:ext cx="1339664" cy="1339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D79B27-86FA-4A2C-BD04-99A75C1A5BAD}"/>
              </a:ext>
            </a:extLst>
          </p:cNvPr>
          <p:cNvSpPr/>
          <p:nvPr userDrawn="1"/>
        </p:nvSpPr>
        <p:spPr>
          <a:xfrm rot="2700000">
            <a:off x="6958822" y="1740183"/>
            <a:ext cx="2611333" cy="2611333"/>
          </a:xfrm>
          <a:prstGeom prst="rect">
            <a:avLst/>
          </a:prstGeom>
          <a:blipFill>
            <a:blip r:embed="rId2"/>
            <a:srcRect/>
            <a:stretch>
              <a:fillRect l="-98766" t="-1960" r="-27012" b="-323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F96DB4-BF64-428D-84EE-9595D0967F7B}"/>
              </a:ext>
            </a:extLst>
          </p:cNvPr>
          <p:cNvSpPr/>
          <p:nvPr userDrawn="1"/>
        </p:nvSpPr>
        <p:spPr>
          <a:xfrm rot="18900000">
            <a:off x="8553361" y="297042"/>
            <a:ext cx="1339664" cy="13396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84CB0B8E-CF7B-4394-8AC6-DC40326BA6A5}"/>
              </a:ext>
            </a:extLst>
          </p:cNvPr>
          <p:cNvSpPr/>
          <p:nvPr userDrawn="1"/>
        </p:nvSpPr>
        <p:spPr>
          <a:xfrm rot="16200000">
            <a:off x="10527483" y="3174692"/>
            <a:ext cx="1112874" cy="1112874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2EB120BE-58C2-4393-8DDB-5AB318B33F55}"/>
              </a:ext>
            </a:extLst>
          </p:cNvPr>
          <p:cNvSpPr/>
          <p:nvPr userDrawn="1"/>
        </p:nvSpPr>
        <p:spPr>
          <a:xfrm rot="18900000">
            <a:off x="6371079" y="1151638"/>
            <a:ext cx="3809659" cy="3809658"/>
          </a:xfrm>
          <a:custGeom>
            <a:avLst/>
            <a:gdLst>
              <a:gd name="connsiteX0" fmla="*/ 2707307 w 3498158"/>
              <a:gd name="connsiteY0" fmla="*/ 0 h 3498157"/>
              <a:gd name="connsiteX1" fmla="*/ 2707307 w 3498158"/>
              <a:gd name="connsiteY1" fmla="*/ 411313 h 3498157"/>
              <a:gd name="connsiteX2" fmla="*/ 411313 w 3498158"/>
              <a:gd name="connsiteY2" fmla="*/ 411313 h 3498157"/>
              <a:gd name="connsiteX3" fmla="*/ 411313 w 3498158"/>
              <a:gd name="connsiteY3" fmla="*/ 3086844 h 3498157"/>
              <a:gd name="connsiteX4" fmla="*/ 3086845 w 3498158"/>
              <a:gd name="connsiteY4" fmla="*/ 3086844 h 3498157"/>
              <a:gd name="connsiteX5" fmla="*/ 3086845 w 3498158"/>
              <a:gd name="connsiteY5" fmla="*/ 1756104 h 3498157"/>
              <a:gd name="connsiteX6" fmla="*/ 3498158 w 3498158"/>
              <a:gd name="connsiteY6" fmla="*/ 1756104 h 3498157"/>
              <a:gd name="connsiteX7" fmla="*/ 3498158 w 3498158"/>
              <a:gd name="connsiteY7" fmla="*/ 3498157 h 3498157"/>
              <a:gd name="connsiteX8" fmla="*/ 0 w 3498158"/>
              <a:gd name="connsiteY8" fmla="*/ 3498157 h 3498157"/>
              <a:gd name="connsiteX9" fmla="*/ 0 w 3498158"/>
              <a:gd name="connsiteY9" fmla="*/ 0 h 349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158" h="3498157">
                <a:moveTo>
                  <a:pt x="2707307" y="0"/>
                </a:moveTo>
                <a:lnTo>
                  <a:pt x="2707307" y="411313"/>
                </a:lnTo>
                <a:lnTo>
                  <a:pt x="411313" y="411313"/>
                </a:lnTo>
                <a:lnTo>
                  <a:pt x="411313" y="3086844"/>
                </a:lnTo>
                <a:lnTo>
                  <a:pt x="3086845" y="3086844"/>
                </a:lnTo>
                <a:lnTo>
                  <a:pt x="3086845" y="1756104"/>
                </a:lnTo>
                <a:lnTo>
                  <a:pt x="3498158" y="1756104"/>
                </a:lnTo>
                <a:lnTo>
                  <a:pt x="3498158" y="3498157"/>
                </a:lnTo>
                <a:lnTo>
                  <a:pt x="0" y="34981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L 形 48">
            <a:extLst>
              <a:ext uri="{FF2B5EF4-FFF2-40B4-BE49-F238E27FC236}">
                <a16:creationId xmlns:a16="http://schemas.microsoft.com/office/drawing/2014/main" id="{3D60CA44-B2E1-4616-B8FB-D1377CCA2250}"/>
              </a:ext>
            </a:extLst>
          </p:cNvPr>
          <p:cNvSpPr/>
          <p:nvPr userDrawn="1"/>
        </p:nvSpPr>
        <p:spPr>
          <a:xfrm rot="2700000">
            <a:off x="6033403" y="1988647"/>
            <a:ext cx="2133911" cy="2133910"/>
          </a:xfrm>
          <a:prstGeom prst="corner">
            <a:avLst>
              <a:gd name="adj1" fmla="val 20823"/>
              <a:gd name="adj2" fmla="val 205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58517E3-74C6-4392-BEFA-BF6E76825C3B}"/>
              </a:ext>
            </a:extLst>
          </p:cNvPr>
          <p:cNvSpPr/>
          <p:nvPr userDrawn="1"/>
        </p:nvSpPr>
        <p:spPr>
          <a:xfrm rot="2700000">
            <a:off x="6958821" y="1733839"/>
            <a:ext cx="2611333" cy="2611333"/>
          </a:xfrm>
          <a:prstGeom prst="rect">
            <a:avLst/>
          </a:prstGeom>
          <a:solidFill>
            <a:srgbClr val="006472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980159" y="3619164"/>
            <a:ext cx="4104722" cy="52696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00647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80159" y="4564505"/>
            <a:ext cx="4104722" cy="25892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00647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80159" y="4865666"/>
            <a:ext cx="4104723" cy="29639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00647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07E9D4-70FF-43F0-BCBC-D2CB71184141}"/>
              </a:ext>
            </a:extLst>
          </p:cNvPr>
          <p:cNvGrpSpPr/>
          <p:nvPr userDrawn="1"/>
        </p:nvGrpSpPr>
        <p:grpSpPr>
          <a:xfrm>
            <a:off x="3550756" y="206159"/>
            <a:ext cx="5090489" cy="6200197"/>
            <a:chOff x="3461379" y="132401"/>
            <a:chExt cx="5090489" cy="6200197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3B5EEF8B-C73F-4F22-B55C-139CBEC1741E}"/>
                </a:ext>
              </a:extLst>
            </p:cNvPr>
            <p:cNvSpPr/>
            <p:nvPr userDrawn="1"/>
          </p:nvSpPr>
          <p:spPr>
            <a:xfrm rot="13500000">
              <a:off x="7212204" y="4992934"/>
              <a:ext cx="1339664" cy="1339664"/>
            </a:xfrm>
            <a:prstGeom prst="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2E04EA84-3CCC-45FE-BFA9-1192A2711787}"/>
                </a:ext>
              </a:extLst>
            </p:cNvPr>
            <p:cNvSpPr/>
            <p:nvPr userDrawn="1"/>
          </p:nvSpPr>
          <p:spPr>
            <a:xfrm rot="13500000">
              <a:off x="3461379" y="1879733"/>
              <a:ext cx="1339664" cy="13396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菱形 287">
              <a:extLst>
                <a:ext uri="{FF2B5EF4-FFF2-40B4-BE49-F238E27FC236}">
                  <a16:creationId xmlns:a16="http://schemas.microsoft.com/office/drawing/2014/main" id="{7526FA9E-DC92-4A2B-98FF-ED3B42839C6A}"/>
                </a:ext>
              </a:extLst>
            </p:cNvPr>
            <p:cNvSpPr/>
            <p:nvPr userDrawn="1"/>
          </p:nvSpPr>
          <p:spPr>
            <a:xfrm rot="10800000">
              <a:off x="6339029" y="132401"/>
              <a:ext cx="1112874" cy="1112874"/>
            </a:xfrm>
            <a:prstGeom prst="diamond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36EAAE11-B5FE-43B6-9CB7-D8671A6435C6}"/>
                </a:ext>
              </a:extLst>
            </p:cNvPr>
            <p:cNvGrpSpPr/>
            <p:nvPr userDrawn="1"/>
          </p:nvGrpSpPr>
          <p:grpSpPr>
            <a:xfrm rot="16200000">
              <a:off x="4147137" y="1760858"/>
              <a:ext cx="4147335" cy="3809658"/>
              <a:chOff x="5698614" y="1618387"/>
              <a:chExt cx="3808224" cy="3498157"/>
            </a:xfrm>
          </p:grpSpPr>
          <p:sp>
            <p:nvSpPr>
              <p:cNvPr id="290" name="任意多边形: 形状 289">
                <a:extLst>
                  <a:ext uri="{FF2B5EF4-FFF2-40B4-BE49-F238E27FC236}">
                    <a16:creationId xmlns:a16="http://schemas.microsoft.com/office/drawing/2014/main" id="{8535D800-2184-4DE3-A14B-AB5EC16CCE52}"/>
                  </a:ext>
                </a:extLst>
              </p:cNvPr>
              <p:cNvSpPr/>
              <p:nvPr userDrawn="1"/>
            </p:nvSpPr>
            <p:spPr>
              <a:xfrm rot="18900000">
                <a:off x="6008680" y="1618387"/>
                <a:ext cx="3498158" cy="3498157"/>
              </a:xfrm>
              <a:custGeom>
                <a:avLst/>
                <a:gdLst>
                  <a:gd name="connsiteX0" fmla="*/ 2707307 w 3498158"/>
                  <a:gd name="connsiteY0" fmla="*/ 0 h 3498157"/>
                  <a:gd name="connsiteX1" fmla="*/ 2707307 w 3498158"/>
                  <a:gd name="connsiteY1" fmla="*/ 411313 h 3498157"/>
                  <a:gd name="connsiteX2" fmla="*/ 411313 w 3498158"/>
                  <a:gd name="connsiteY2" fmla="*/ 411313 h 3498157"/>
                  <a:gd name="connsiteX3" fmla="*/ 411313 w 3498158"/>
                  <a:gd name="connsiteY3" fmla="*/ 3086844 h 3498157"/>
                  <a:gd name="connsiteX4" fmla="*/ 3086845 w 3498158"/>
                  <a:gd name="connsiteY4" fmla="*/ 3086844 h 3498157"/>
                  <a:gd name="connsiteX5" fmla="*/ 3086845 w 3498158"/>
                  <a:gd name="connsiteY5" fmla="*/ 1756104 h 3498157"/>
                  <a:gd name="connsiteX6" fmla="*/ 3498158 w 3498158"/>
                  <a:gd name="connsiteY6" fmla="*/ 1756104 h 3498157"/>
                  <a:gd name="connsiteX7" fmla="*/ 3498158 w 3498158"/>
                  <a:gd name="connsiteY7" fmla="*/ 3498157 h 3498157"/>
                  <a:gd name="connsiteX8" fmla="*/ 0 w 3498158"/>
                  <a:gd name="connsiteY8" fmla="*/ 3498157 h 3498157"/>
                  <a:gd name="connsiteX9" fmla="*/ 0 w 3498158"/>
                  <a:gd name="connsiteY9" fmla="*/ 0 h 349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98158" h="3498157">
                    <a:moveTo>
                      <a:pt x="2707307" y="0"/>
                    </a:moveTo>
                    <a:lnTo>
                      <a:pt x="2707307" y="411313"/>
                    </a:lnTo>
                    <a:lnTo>
                      <a:pt x="411313" y="411313"/>
                    </a:lnTo>
                    <a:lnTo>
                      <a:pt x="411313" y="3086844"/>
                    </a:lnTo>
                    <a:lnTo>
                      <a:pt x="3086845" y="3086844"/>
                    </a:lnTo>
                    <a:lnTo>
                      <a:pt x="3086845" y="1756104"/>
                    </a:lnTo>
                    <a:lnTo>
                      <a:pt x="3498158" y="1756104"/>
                    </a:lnTo>
                    <a:lnTo>
                      <a:pt x="3498158" y="3498157"/>
                    </a:lnTo>
                    <a:lnTo>
                      <a:pt x="0" y="3498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L 形 290">
                <a:extLst>
                  <a:ext uri="{FF2B5EF4-FFF2-40B4-BE49-F238E27FC236}">
                    <a16:creationId xmlns:a16="http://schemas.microsoft.com/office/drawing/2014/main" id="{E261ECF0-5561-4197-8DE5-7A6E3D256788}"/>
                  </a:ext>
                </a:extLst>
              </p:cNvPr>
              <p:cNvSpPr/>
              <p:nvPr userDrawn="1"/>
            </p:nvSpPr>
            <p:spPr>
              <a:xfrm rot="2700000">
                <a:off x="5698614" y="2386957"/>
                <a:ext cx="1959429" cy="1959429"/>
              </a:xfrm>
              <a:prstGeom prst="corner">
                <a:avLst>
                  <a:gd name="adj1" fmla="val 20823"/>
                  <a:gd name="adj2" fmla="val 2050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997188CD-DF91-4856-AECF-DC957A90FA1B}"/>
                </a:ext>
              </a:extLst>
            </p:cNvPr>
            <p:cNvSpPr/>
            <p:nvPr userDrawn="1"/>
          </p:nvSpPr>
          <p:spPr>
            <a:xfrm rot="18900000">
              <a:off x="4898176" y="2202604"/>
              <a:ext cx="2611333" cy="2611333"/>
            </a:xfrm>
            <a:prstGeom prst="rect">
              <a:avLst/>
            </a:prstGeom>
            <a:solidFill>
              <a:srgbClr val="006472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625871" y="2831079"/>
            <a:ext cx="5419185" cy="8953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626987" y="3726429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accent5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DD0B127-9EF9-48DB-86F1-4C3F7894DD9F}"/>
              </a:ext>
            </a:extLst>
          </p:cNvPr>
          <p:cNvSpPr/>
          <p:nvPr userDrawn="1"/>
        </p:nvSpPr>
        <p:spPr>
          <a:xfrm rot="2700000">
            <a:off x="5172708" y="1505680"/>
            <a:ext cx="3654864" cy="3654864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82C25EDD-301D-496C-A6AC-C9EB164121CA}"/>
              </a:ext>
            </a:extLst>
          </p:cNvPr>
          <p:cNvSpPr/>
          <p:nvPr userDrawn="1"/>
        </p:nvSpPr>
        <p:spPr>
          <a:xfrm rot="18900000">
            <a:off x="4883557" y="5072554"/>
            <a:ext cx="564713" cy="564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菱形 299">
            <a:extLst>
              <a:ext uri="{FF2B5EF4-FFF2-40B4-BE49-F238E27FC236}">
                <a16:creationId xmlns:a16="http://schemas.microsoft.com/office/drawing/2014/main" id="{1229A754-5988-49E7-BB97-F1C76D3BC3C6}"/>
              </a:ext>
            </a:extLst>
          </p:cNvPr>
          <p:cNvSpPr/>
          <p:nvPr userDrawn="1"/>
        </p:nvSpPr>
        <p:spPr>
          <a:xfrm rot="16200000">
            <a:off x="8259082" y="3377918"/>
            <a:ext cx="813811" cy="8138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L 形 302">
            <a:extLst>
              <a:ext uri="{FF2B5EF4-FFF2-40B4-BE49-F238E27FC236}">
                <a16:creationId xmlns:a16="http://schemas.microsoft.com/office/drawing/2014/main" id="{D6E6A0DF-1FAE-4E54-82C7-530C1388582F}"/>
              </a:ext>
            </a:extLst>
          </p:cNvPr>
          <p:cNvSpPr/>
          <p:nvPr userDrawn="1"/>
        </p:nvSpPr>
        <p:spPr>
          <a:xfrm rot="2700000">
            <a:off x="3202294" y="1846570"/>
            <a:ext cx="2767670" cy="2767669"/>
          </a:xfrm>
          <a:prstGeom prst="corner">
            <a:avLst>
              <a:gd name="adj1" fmla="val 20823"/>
              <a:gd name="adj2" fmla="val 205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F7399AF6-4217-4A75-8332-9FFAEECB2512}"/>
              </a:ext>
            </a:extLst>
          </p:cNvPr>
          <p:cNvSpPr/>
          <p:nvPr userDrawn="1"/>
        </p:nvSpPr>
        <p:spPr>
          <a:xfrm rot="2700000">
            <a:off x="4402557" y="1538083"/>
            <a:ext cx="3386884" cy="33868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170465" y="4142224"/>
            <a:ext cx="570683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70465" y="3845953"/>
            <a:ext cx="5706834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170465" y="1724798"/>
            <a:ext cx="5706836" cy="161190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3" name="菱形 22">
            <a:extLst>
              <a:ext uri="{FF2B5EF4-FFF2-40B4-BE49-F238E27FC236}">
                <a16:creationId xmlns:a16="http://schemas.microsoft.com/office/drawing/2014/main" id="{EEE586CB-1C98-478B-9254-8B6ADBD34943}"/>
              </a:ext>
            </a:extLst>
          </p:cNvPr>
          <p:cNvSpPr/>
          <p:nvPr userDrawn="1"/>
        </p:nvSpPr>
        <p:spPr>
          <a:xfrm rot="16200000">
            <a:off x="5856073" y="5803791"/>
            <a:ext cx="479852" cy="479851"/>
          </a:xfrm>
          <a:prstGeom prst="diamond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2019/5/3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4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Final Project:</a:t>
            </a:r>
            <a:br>
              <a:rPr lang="en-US" altLang="zh-CN" dirty="0"/>
            </a:br>
            <a:r>
              <a:rPr lang="en-US" altLang="zh-CN" dirty="0"/>
              <a:t>Enhanced Indexing Strategy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with Multi-Factor Model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Presented by Group 4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80159" y="4865666"/>
            <a:ext cx="4104723" cy="296392"/>
          </a:xfrm>
        </p:spPr>
        <p:txBody>
          <a:bodyPr/>
          <a:lstStyle/>
          <a:p>
            <a:r>
              <a:rPr lang="en-US" altLang="en-US" dirty="0"/>
              <a:t>Jiahua Jiang, Bo Sun, </a:t>
            </a:r>
            <a:r>
              <a:rPr lang="en-US" altLang="en-US" dirty="0" err="1"/>
              <a:t>Baowen</a:t>
            </a:r>
            <a:r>
              <a:rPr lang="en-US" altLang="en-US" dirty="0"/>
              <a:t> Cao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3. Factor Modeling and Strategy Construction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iṡľïḑè">
            <a:extLst>
              <a:ext uri="{FF2B5EF4-FFF2-40B4-BE49-F238E27FC236}">
                <a16:creationId xmlns:a16="http://schemas.microsoft.com/office/drawing/2014/main" id="{24A3E857-F7BD-4E7E-B7EB-32AFFE576AAE}"/>
              </a:ext>
            </a:extLst>
          </p:cNvPr>
          <p:cNvSpPr txBox="1"/>
          <p:nvPr/>
        </p:nvSpPr>
        <p:spPr bwMode="auto">
          <a:xfrm>
            <a:off x="669925" y="1253516"/>
            <a:ext cx="4404352" cy="498694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0" dirty="0">
                <a:sym typeface="+mn-lt"/>
              </a:rPr>
              <a:t>3.   Improve the regression model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Remove redundant factors of high correlation with other factors and high p-values (low significance level)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Factor remaining: "EV", "PB_MRQ", "EV2_TO_EBITDA", "ROE", "YOYPROFIT", "YOY_TR", "TURN" 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Rerun multiple linear regression and compare the results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64737D-4869-4521-A47F-3A3ED277A1CB}"/>
              </a:ext>
            </a:extLst>
          </p:cNvPr>
          <p:cNvGrpSpPr/>
          <p:nvPr/>
        </p:nvGrpSpPr>
        <p:grpSpPr>
          <a:xfrm>
            <a:off x="5243399" y="1394121"/>
            <a:ext cx="6806367" cy="1799840"/>
            <a:chOff x="5615190" y="1117231"/>
            <a:chExt cx="6438794" cy="170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0FE9BA0-4BC8-4E2A-B3C6-610BA16A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190" y="1129653"/>
              <a:ext cx="2878428" cy="168602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5777C86-C391-4DD7-A420-3C7CF70B9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556" y="1117231"/>
              <a:ext cx="2878428" cy="1702641"/>
            </a:xfrm>
            <a:prstGeom prst="rect">
              <a:avLst/>
            </a:prstGeom>
          </p:spPr>
        </p:pic>
        <p:sp>
          <p:nvSpPr>
            <p:cNvPr id="12" name="右箭头 40">
              <a:extLst>
                <a:ext uri="{FF2B5EF4-FFF2-40B4-BE49-F238E27FC236}">
                  <a16:creationId xmlns:a16="http://schemas.microsoft.com/office/drawing/2014/main" id="{04051F28-C505-46D5-8DFF-9BC0CB87F16C}"/>
                </a:ext>
              </a:extLst>
            </p:cNvPr>
            <p:cNvSpPr/>
            <p:nvPr/>
          </p:nvSpPr>
          <p:spPr>
            <a:xfrm>
              <a:off x="8584843" y="1675653"/>
              <a:ext cx="499337" cy="486905"/>
            </a:xfrm>
            <a:prstGeom prst="rightArrow">
              <a:avLst/>
            </a:prstGeom>
            <a:solidFill>
              <a:srgbClr val="17B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DC0837-67A7-41E1-B8D9-912B581B3D80}"/>
              </a:ext>
            </a:extLst>
          </p:cNvPr>
          <p:cNvGrpSpPr/>
          <p:nvPr/>
        </p:nvGrpSpPr>
        <p:grpSpPr>
          <a:xfrm>
            <a:off x="5243399" y="3406527"/>
            <a:ext cx="6830283" cy="2646541"/>
            <a:chOff x="5243399" y="3406527"/>
            <a:chExt cx="6830283" cy="2646541"/>
          </a:xfrm>
        </p:grpSpPr>
        <p:pic>
          <p:nvPicPr>
            <p:cNvPr id="14" name="内容占位符 3">
              <a:extLst>
                <a:ext uri="{FF2B5EF4-FFF2-40B4-BE49-F238E27FC236}">
                  <a16:creationId xmlns:a16="http://schemas.microsoft.com/office/drawing/2014/main" id="{3C0B4244-F1E9-47DB-8690-DE1E50ADE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399" y="3406527"/>
              <a:ext cx="3037586" cy="264654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2F800E9-9E1C-4CF8-B331-5D4DA6769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7016" y="3884031"/>
              <a:ext cx="3066666" cy="1666362"/>
            </a:xfrm>
            <a:prstGeom prst="rect">
              <a:avLst/>
            </a:prstGeom>
          </p:spPr>
        </p:pic>
        <p:sp>
          <p:nvSpPr>
            <p:cNvPr id="16" name="右箭头 40">
              <a:extLst>
                <a:ext uri="{FF2B5EF4-FFF2-40B4-BE49-F238E27FC236}">
                  <a16:creationId xmlns:a16="http://schemas.microsoft.com/office/drawing/2014/main" id="{44F0F976-FBD7-4997-A183-6BE82541991C}"/>
                </a:ext>
              </a:extLst>
            </p:cNvPr>
            <p:cNvSpPr/>
            <p:nvPr/>
          </p:nvSpPr>
          <p:spPr>
            <a:xfrm>
              <a:off x="8382581" y="4459861"/>
              <a:ext cx="527843" cy="514701"/>
            </a:xfrm>
            <a:prstGeom prst="rightArrow">
              <a:avLst/>
            </a:prstGeom>
            <a:solidFill>
              <a:srgbClr val="17B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92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3. Factor Modeling and Strategy Construction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iṡľïḑè">
            <a:extLst>
              <a:ext uri="{FF2B5EF4-FFF2-40B4-BE49-F238E27FC236}">
                <a16:creationId xmlns:a16="http://schemas.microsoft.com/office/drawing/2014/main" id="{24A3E857-F7BD-4E7E-B7EB-32AFFE576AAE}"/>
              </a:ext>
            </a:extLst>
          </p:cNvPr>
          <p:cNvSpPr txBox="1"/>
          <p:nvPr/>
        </p:nvSpPr>
        <p:spPr bwMode="auto">
          <a:xfrm>
            <a:off x="669925" y="1253516"/>
            <a:ext cx="10850562" cy="498694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en-US" altLang="zh-CN" b="0" dirty="0">
                <a:sym typeface="+mn-lt"/>
              </a:rPr>
              <a:t>Build up an enhanced indexing strategy on the basis of model prediction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Clearing all positions and opening new positions at the end of each month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Using the multi-factor model to generate the score (prediction of expected return) of each constituent stock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Sort the constituent stocks by their scores and separate them into 10 groups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Set a multiplier for each group to put more weight on high-score stocks and vice versa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Clean up if there's still weight remaining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	- Evenly separated into 10 parts to buy top 10 stocks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Record the weighted return</a:t>
            </a:r>
          </a:p>
        </p:txBody>
      </p:sp>
    </p:spTree>
    <p:extLst>
      <p:ext uri="{BB962C8B-B14F-4D97-AF65-F5344CB8AC3E}">
        <p14:creationId xmlns:p14="http://schemas.microsoft.com/office/powerpoint/2010/main" val="83284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Backtesting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69230" y="2085975"/>
            <a:ext cx="1029774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D7E8AB-4E35-4202-B534-EF77D59769F3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12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7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4. </a:t>
            </a:r>
            <a:r>
              <a:rPr lang="en-US" altLang="zh-CN" dirty="0" err="1">
                <a:solidFill>
                  <a:srgbClr val="006472"/>
                </a:solidFill>
              </a:rPr>
              <a:t>Backtesting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6" name="iṡľïḑè">
            <a:extLst>
              <a:ext uri="{FF2B5EF4-FFF2-40B4-BE49-F238E27FC236}">
                <a16:creationId xmlns:a16="http://schemas.microsoft.com/office/drawing/2014/main" id="{641D593B-0F99-442C-B2B5-B3E45B28196D}"/>
              </a:ext>
            </a:extLst>
          </p:cNvPr>
          <p:cNvSpPr txBox="1"/>
          <p:nvPr/>
        </p:nvSpPr>
        <p:spPr bwMode="auto">
          <a:xfrm>
            <a:off x="669923" y="1253516"/>
            <a:ext cx="11241499" cy="498694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Get CSI 500 price information from </a:t>
            </a:r>
            <a:r>
              <a:rPr lang="en-US" altLang="zh-CN" b="0" dirty="0" err="1">
                <a:latin typeface="+mn-lt"/>
                <a:ea typeface="+mn-ea"/>
                <a:sym typeface="+mn-lt"/>
              </a:rPr>
              <a:t>Tushare</a:t>
            </a:r>
            <a:endParaRPr lang="en-US" altLang="zh-CN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Check the active return: compare the return of the index and our enhanced indexing strategy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</a:t>
            </a:r>
            <a:r>
              <a:rPr lang="en-US" altLang="zh-CN" b="0" dirty="0">
                <a:solidFill>
                  <a:srgbClr val="17B4DE"/>
                </a:solidFill>
                <a:latin typeface="+mn-lt"/>
                <a:ea typeface="+mn-ea"/>
                <a:sym typeface="+mn-lt"/>
              </a:rPr>
              <a:t>- Active return = portfolio return (strategy’s return) – benchmark return (CSI 500 return)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3.   Performance evaluation</a:t>
            </a:r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7A2AD88E-E3B5-4E58-AEDD-00B8DCCD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068" y="2904066"/>
            <a:ext cx="6298274" cy="35427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3920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7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231025" y="4233522"/>
            <a:ext cx="5706834" cy="296271"/>
          </a:xfrm>
        </p:spPr>
        <p:txBody>
          <a:bodyPr/>
          <a:lstStyle/>
          <a:p>
            <a:r>
              <a:rPr lang="en-US" altLang="zh-CN" dirty="0"/>
              <a:t>Jiahua Jiang</a:t>
            </a:r>
          </a:p>
          <a:p>
            <a:r>
              <a:rPr lang="en-US" altLang="zh-CN" dirty="0"/>
              <a:t>Bo Sun</a:t>
            </a:r>
          </a:p>
          <a:p>
            <a:r>
              <a:rPr lang="en-US" altLang="zh-CN" dirty="0" err="1"/>
              <a:t>Baowen</a:t>
            </a:r>
            <a:r>
              <a:rPr lang="en-US" altLang="zh-CN" dirty="0"/>
              <a:t> Cao</a:t>
            </a: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A408120C-4722-4BE1-B19C-D91CF8EB9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3136" y="1767188"/>
            <a:ext cx="5706836" cy="1611907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Thanks for Watching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496566" y="1700808"/>
            <a:ext cx="11151089" cy="4083608"/>
            <a:chOff x="496566" y="1700808"/>
            <a:chExt cx="11151089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96566" y="1700808"/>
              <a:ext cx="11151089" cy="4083608"/>
              <a:chOff x="925163" y="1700808"/>
              <a:chExt cx="10717553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944421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In this project, we built up an Enhanced Indexing Strategy of China Securities Index (CSI) 500 on the basis of Arbitrage Pricing Theory (APT), by applying the Multi-Factor Model with regression method to predict the expected return of CSI 500 constituent stocks and determining the active weights in accord with our prediction.</a:t>
                </a: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925163" y="1700808"/>
                <a:ext cx="2771688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3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Project</a:t>
                </a:r>
              </a:p>
              <a:p>
                <a:pPr algn="r"/>
                <a:r>
                  <a:rPr lang="en-US" sz="3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Introduction</a:t>
                </a:r>
                <a:endParaRPr lang="tr-TR" sz="3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8F5B2558-3406-4F1F-992C-98C3BA5FF7E0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2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AutoShape 2" descr="r_{j}=a_{j}+b_{{j1}}F_{1}+b_{{j2}}F_{2}+\cdots +b_{{jn}}F_{n}+\epsilon _{j}">
            <a:extLst>
              <a:ext uri="{FF2B5EF4-FFF2-40B4-BE49-F238E27FC236}">
                <a16:creationId xmlns:a16="http://schemas.microsoft.com/office/drawing/2014/main" id="{0C6C5F0E-D331-4B97-AE11-952162264A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CCB44E-8BF6-47C3-BB33-07488B1BF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7" t="55868" r="59557" b="41503"/>
          <a:stretch/>
        </p:blipFill>
        <p:spPr>
          <a:xfrm>
            <a:off x="3568418" y="4618511"/>
            <a:ext cx="4938074" cy="3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8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890373" cy="4083608"/>
            <a:chOff x="757282" y="1700808"/>
            <a:chExt cx="10890373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890373" cy="4083608"/>
              <a:chOff x="1175743" y="1700808"/>
              <a:chExt cx="10466973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980762" y="1780355"/>
                <a:ext cx="7661954" cy="4004061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Collect and Preprocess Data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Preprocess Factors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Factor Modeling and Strategy Construction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 err="1">
                    <a:latin typeface="+mn-lt"/>
                    <a:ea typeface="+mn-ea"/>
                    <a:sym typeface="+mn-lt"/>
                  </a:rPr>
                  <a:t>Backtesting</a:t>
                </a:r>
                <a:endParaRPr lang="en-US" altLang="zh-CN" sz="2000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Outlines</a:t>
                </a:r>
                <a:endParaRPr lang="tr-TR" sz="40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7C671659-DA7E-4FDB-A270-2937D25398FB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3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625871" y="2831079"/>
            <a:ext cx="5419185" cy="1232248"/>
          </a:xfrm>
        </p:spPr>
        <p:txBody>
          <a:bodyPr>
            <a:normAutofit/>
          </a:bodyPr>
          <a:lstStyle/>
          <a:p>
            <a:r>
              <a:rPr lang="en-US" altLang="zh-CN" dirty="0"/>
              <a:t>Collect </a:t>
            </a:r>
            <a:br>
              <a:rPr lang="en-US" altLang="zh-CN" dirty="0"/>
            </a:br>
            <a:r>
              <a:rPr lang="en-US" altLang="zh-CN" dirty="0"/>
              <a:t>and </a:t>
            </a:r>
            <a:br>
              <a:rPr lang="en-US" altLang="zh-CN" dirty="0"/>
            </a:br>
            <a:r>
              <a:rPr lang="en-US" altLang="zh-CN" dirty="0"/>
              <a:t>Preprocess Data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69230" y="2085975"/>
            <a:ext cx="1029774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1CE0922E-681E-408E-805D-548E07D5427E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4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1. Collect and Preprocess Data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" name="iṡľïḑè">
            <a:extLst>
              <a:ext uri="{FF2B5EF4-FFF2-40B4-BE49-F238E27FC236}">
                <a16:creationId xmlns:a16="http://schemas.microsoft.com/office/drawing/2014/main" id="{8CD73286-40E3-4A7A-8A2D-5E21D5BFF067}"/>
              </a:ext>
            </a:extLst>
          </p:cNvPr>
          <p:cNvSpPr txBox="1"/>
          <p:nvPr/>
        </p:nvSpPr>
        <p:spPr bwMode="auto">
          <a:xfrm>
            <a:off x="669923" y="1253516"/>
            <a:ext cx="11241499" cy="498694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Get current CSI 500 constituent stocks and weights from Wind (csi_500_constituent_info.gz)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Get monthly price and factor information of 500 constituent stocks from 2015-01-01 to 2019-04-26 (csi_500_data_raw.gz)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Size: Market Capitalization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Value: P/E, P/B, P/S, P/CF, EV/EBITDA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Profitability: ROE, ROIC, Net Profit Margin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Growth: Year-over-Year Net Income Growth Rate, Year-over-Year Revenue Growth Rate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Trading: Turnover Rate</a:t>
            </a:r>
            <a:endParaRPr lang="en-US" altLang="zh-CN" b="0" dirty="0">
              <a:solidFill>
                <a:srgbClr val="17B4DE"/>
              </a:solidFill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Preprocess data (csi_500_data_preprocessed.gz)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Fill nans with data of the nearest month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Check if there're any nans left and locate them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EV/EBITDA and ROIC of 10 companies in banking and non-bank financial industries are missing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Fill nans remaining with industry's average</a:t>
            </a:r>
          </a:p>
        </p:txBody>
      </p:sp>
    </p:spTree>
    <p:extLst>
      <p:ext uri="{BB962C8B-B14F-4D97-AF65-F5344CB8AC3E}">
        <p14:creationId xmlns:p14="http://schemas.microsoft.com/office/powerpoint/2010/main" val="346082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Preprocess Factors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69230" y="2085975"/>
            <a:ext cx="1029774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DD7CC2-26DC-41B6-896D-C55772E41D30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6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2. Preprocess Factors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iṡľïḑè">
            <a:extLst>
              <a:ext uri="{FF2B5EF4-FFF2-40B4-BE49-F238E27FC236}">
                <a16:creationId xmlns:a16="http://schemas.microsoft.com/office/drawing/2014/main" id="{5E94284C-4322-44C3-A3DD-E16D8BA72452}"/>
              </a:ext>
            </a:extLst>
          </p:cNvPr>
          <p:cNvSpPr txBox="1"/>
          <p:nvPr/>
        </p:nvSpPr>
        <p:spPr bwMode="auto">
          <a:xfrm>
            <a:off x="669923" y="1253516"/>
            <a:ext cx="11241499" cy="498694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Calculate next month's return as dependent variable for future regression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 err="1">
                <a:sym typeface="+mn-lt"/>
              </a:rPr>
              <a:t>Winsorize</a:t>
            </a:r>
            <a:r>
              <a:rPr lang="en-US" altLang="zh-CN" b="0" dirty="0">
                <a:sym typeface="+mn-lt"/>
              </a:rPr>
              <a:t>, standardize and neutralize factor values (factor_data.gz)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ym typeface="+mn-lt"/>
              </a:rPr>
              <a:t>	- </a:t>
            </a:r>
            <a:r>
              <a:rPr lang="en-US" altLang="zh-CN" b="0" dirty="0" err="1">
                <a:sym typeface="+mn-lt"/>
              </a:rPr>
              <a:t>Winsorize</a:t>
            </a:r>
            <a:r>
              <a:rPr lang="en-US" altLang="zh-CN" b="0" dirty="0">
                <a:sym typeface="+mn-lt"/>
              </a:rPr>
              <a:t>: Trim the outliers at the tail </a:t>
            </a:r>
            <a:r>
              <a:rPr lang="en-US" altLang="zh-CN" b="0" dirty="0">
                <a:solidFill>
                  <a:srgbClr val="17B4DE"/>
                </a:solidFill>
                <a:sym typeface="+mn-lt"/>
              </a:rPr>
              <a:t>(2.5 percentile) </a:t>
            </a:r>
            <a:r>
              <a:rPr lang="en-US" altLang="zh-CN" b="0" dirty="0">
                <a:sym typeface="+mn-lt"/>
              </a:rPr>
              <a:t>to avoid anomalies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ym typeface="+mn-lt"/>
              </a:rPr>
              <a:t>	- Standardize: Convert factor values into </a:t>
            </a:r>
            <a:r>
              <a:rPr lang="en-US" altLang="zh-CN" b="0" dirty="0">
                <a:solidFill>
                  <a:srgbClr val="17B4DE"/>
                </a:solidFill>
                <a:sym typeface="+mn-lt"/>
              </a:rPr>
              <a:t>z-scores</a:t>
            </a:r>
            <a:r>
              <a:rPr lang="en-US" altLang="zh-CN" b="0" dirty="0">
                <a:sym typeface="+mn-lt"/>
              </a:rPr>
              <a:t> to eliminate discrepancies in number scale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ym typeface="+mn-lt"/>
              </a:rPr>
              <a:t>	- Neutralize: Eliminate the impact of industrial betas to avoid concentration of our stock selection model, by 	extracting </a:t>
            </a:r>
            <a:r>
              <a:rPr lang="en-US" altLang="zh-CN" b="0" dirty="0">
                <a:solidFill>
                  <a:srgbClr val="17B4DE"/>
                </a:solidFill>
                <a:sym typeface="+mn-lt"/>
              </a:rPr>
              <a:t>residual</a:t>
            </a:r>
            <a:r>
              <a:rPr lang="en-US" altLang="zh-CN" b="0" dirty="0">
                <a:sym typeface="+mn-lt"/>
              </a:rPr>
              <a:t> in multiple linear regression between factor value and dummy variables of industries</a:t>
            </a:r>
          </a:p>
        </p:txBody>
      </p:sp>
    </p:spTree>
    <p:extLst>
      <p:ext uri="{BB962C8B-B14F-4D97-AF65-F5344CB8AC3E}">
        <p14:creationId xmlns:p14="http://schemas.microsoft.com/office/powerpoint/2010/main" val="402025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625871" y="2831079"/>
            <a:ext cx="5419185" cy="1129302"/>
          </a:xfrm>
        </p:spPr>
        <p:txBody>
          <a:bodyPr>
            <a:normAutofit/>
          </a:bodyPr>
          <a:lstStyle/>
          <a:p>
            <a:r>
              <a:rPr lang="en-US" altLang="zh-CN" dirty="0"/>
              <a:t>Factor Modeling </a:t>
            </a:r>
            <a:br>
              <a:rPr lang="en-US" altLang="zh-CN" dirty="0"/>
            </a:br>
            <a:r>
              <a:rPr lang="en-US" altLang="zh-CN" dirty="0"/>
              <a:t>and </a:t>
            </a:r>
            <a:br>
              <a:rPr lang="en-US" altLang="zh-CN" dirty="0"/>
            </a:br>
            <a:r>
              <a:rPr lang="en-US" altLang="zh-CN" dirty="0"/>
              <a:t>Strategy Construction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69230" y="2085975"/>
            <a:ext cx="1029774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939A15-D54B-4ADC-ABCB-030DCA4D57E7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8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70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DB3AFBB-8462-4DA0-8DE7-DAD1DEA3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536" y="1115890"/>
            <a:ext cx="2171342" cy="1985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4E5506-954C-407A-96FC-270BAF1F5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7935" r="14462"/>
          <a:stretch/>
        </p:blipFill>
        <p:spPr>
          <a:xfrm>
            <a:off x="6002276" y="3075391"/>
            <a:ext cx="5805773" cy="36538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3. Factor Modeling and Strategy Construction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iṡľïḑè">
            <a:extLst>
              <a:ext uri="{FF2B5EF4-FFF2-40B4-BE49-F238E27FC236}">
                <a16:creationId xmlns:a16="http://schemas.microsoft.com/office/drawing/2014/main" id="{24A3E857-F7BD-4E7E-B7EB-32AFFE576AAE}"/>
              </a:ext>
            </a:extLst>
          </p:cNvPr>
          <p:cNvSpPr txBox="1"/>
          <p:nvPr/>
        </p:nvSpPr>
        <p:spPr bwMode="auto">
          <a:xfrm>
            <a:off x="669924" y="1253516"/>
            <a:ext cx="4893011" cy="498694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Separate the data into training and testing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Training data: 2015-01-01 to 2017-12-31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Testing Data: 2018-01-01 to 2019-04-26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zh-CN" b="0" dirty="0">
                <a:sym typeface="+mn-lt"/>
              </a:rPr>
              <a:t>Multiple linear regression (OLS) between next month's return and factor values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zh-CN" b="0" dirty="0">
                <a:sym typeface="+mn-lt"/>
              </a:rPr>
              <a:t>Improve the regression model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Sort the p-values to check the significance level of each factor's exposure (slope coefficient)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Plot a heatmap of the correlation matrix of factors to tell if there's multicollinearity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6F4B87-B40F-4ED8-83FD-D1DF88A77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96" y="1115890"/>
            <a:ext cx="2279169" cy="19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137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2dc87ce-da2a-486e-b124-6165513913b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6472"/>
      </a:accent1>
      <a:accent2>
        <a:srgbClr val="009488"/>
      </a:accent2>
      <a:accent3>
        <a:srgbClr val="00A89D"/>
      </a:accent3>
      <a:accent4>
        <a:srgbClr val="46B9AE"/>
      </a:accent4>
      <a:accent5>
        <a:srgbClr val="333333"/>
      </a:accent5>
      <a:accent6>
        <a:srgbClr val="B7C8CA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6472"/>
    </a:accent1>
    <a:accent2>
      <a:srgbClr val="009488"/>
    </a:accent2>
    <a:accent3>
      <a:srgbClr val="00A89D"/>
    </a:accent3>
    <a:accent4>
      <a:srgbClr val="46B9AE"/>
    </a:accent4>
    <a:accent5>
      <a:srgbClr val="333333"/>
    </a:accent5>
    <a:accent6>
      <a:srgbClr val="B7C8CA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6472"/>
    </a:accent1>
    <a:accent2>
      <a:srgbClr val="009488"/>
    </a:accent2>
    <a:accent3>
      <a:srgbClr val="00A89D"/>
    </a:accent3>
    <a:accent4>
      <a:srgbClr val="46B9AE"/>
    </a:accent4>
    <a:accent5>
      <a:srgbClr val="333333"/>
    </a:accent5>
    <a:accent6>
      <a:srgbClr val="B7C8CA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6472"/>
    </a:accent1>
    <a:accent2>
      <a:srgbClr val="009488"/>
    </a:accent2>
    <a:accent3>
      <a:srgbClr val="00A89D"/>
    </a:accent3>
    <a:accent4>
      <a:srgbClr val="46B9AE"/>
    </a:accent4>
    <a:accent5>
      <a:srgbClr val="333333"/>
    </a:accent5>
    <a:accent6>
      <a:srgbClr val="B7C8CA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6472"/>
    </a:accent1>
    <a:accent2>
      <a:srgbClr val="009488"/>
    </a:accent2>
    <a:accent3>
      <a:srgbClr val="00A89D"/>
    </a:accent3>
    <a:accent4>
      <a:srgbClr val="46B9AE"/>
    </a:accent4>
    <a:accent5>
      <a:srgbClr val="333333"/>
    </a:accent5>
    <a:accent6>
      <a:srgbClr val="B7C8CA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543</TotalTime>
  <Words>278</Words>
  <Application>Microsoft Office PowerPoint</Application>
  <PresentationFormat>宽屏</PresentationFormat>
  <Paragraphs>82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Arial</vt:lpstr>
      <vt:lpstr>Calibri</vt:lpstr>
      <vt:lpstr>Impact</vt:lpstr>
      <vt:lpstr>主题5</vt:lpstr>
      <vt:lpstr>think-cell Slide</vt:lpstr>
      <vt:lpstr>Final Project: Enhanced Indexing Strategy</vt:lpstr>
      <vt:lpstr>PowerPoint 演示文稿</vt:lpstr>
      <vt:lpstr>PowerPoint 演示文稿</vt:lpstr>
      <vt:lpstr>Collect  and  Preprocess Data</vt:lpstr>
      <vt:lpstr>1. Collect and Preprocess Data</vt:lpstr>
      <vt:lpstr>Preprocess Factors</vt:lpstr>
      <vt:lpstr>2. Preprocess Factors</vt:lpstr>
      <vt:lpstr>Factor Modeling  and  Strategy Construction</vt:lpstr>
      <vt:lpstr>3. Factor Modeling and Strategy Construction</vt:lpstr>
      <vt:lpstr>3. Factor Modeling and Strategy Construction</vt:lpstr>
      <vt:lpstr>3. Factor Modeling and Strategy Construction</vt:lpstr>
      <vt:lpstr>Backtesting</vt:lpstr>
      <vt:lpstr>4. Backtesting</vt:lpstr>
      <vt:lpstr>Thanks for Watching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Jiahua Jiang</cp:lastModifiedBy>
  <cp:revision>29</cp:revision>
  <cp:lastPrinted>2018-08-28T16:00:00Z</cp:lastPrinted>
  <dcterms:created xsi:type="dcterms:W3CDTF">2018-08-28T16:00:00Z</dcterms:created>
  <dcterms:modified xsi:type="dcterms:W3CDTF">2019-05-03T15:05:19Z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